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522" r:id="rId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6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33C"/>
    <a:srgbClr val="E18300"/>
    <a:srgbClr val="FFDA70"/>
    <a:srgbClr val="FFC800"/>
    <a:srgbClr val="FFAA00"/>
    <a:srgbClr val="0A7832"/>
    <a:srgbClr val="0A7828"/>
    <a:srgbClr val="0A7228"/>
    <a:srgbClr val="9B9B9B"/>
    <a:srgbClr val="FFE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03" d="100"/>
          <a:sy n="103" d="100"/>
        </p:scale>
        <p:origin x="120" y="414"/>
      </p:cViewPr>
      <p:guideLst>
        <p:guide orient="horz" pos="2176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ECCF8C4-AE8F-43DE-9602-D1B2A7B6E49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5A1263-B86C-4FD3-A66B-54EAA711AE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426BD-E17F-4764-AD4B-233F514BBAC8}" type="datetimeFigureOut">
              <a:rPr lang="en-US" smtClean="0"/>
              <a:t>8/1/2021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CA9750-17D9-4C3D-AA6D-43C607E379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18F409-AD41-42D9-AB40-8EEFFE51362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DAF53-FBBA-4F17-B20E-53978F21E7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1550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BD400-178C-4E46-8B1C-98070CB60EB4}" type="datetimeFigureOut">
              <a:rPr lang="en-US" smtClean="0"/>
              <a:pPr/>
              <a:t>8/1/2021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4800" y="6096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FCC8D5-6D68-A443-97C0-91AE597713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55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FCC8D5-6D68-A443-97C0-91AE5977134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677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1905000"/>
            <a:ext cx="10360501" cy="2079624"/>
          </a:xfrm>
        </p:spPr>
        <p:txBody>
          <a:bodyPr>
            <a:noAutofit/>
          </a:bodyPr>
          <a:lstStyle>
            <a:lvl1pPr>
              <a:defRPr sz="7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814" y="4038600"/>
            <a:ext cx="10363198" cy="762000"/>
          </a:xfrm>
        </p:spPr>
        <p:txBody>
          <a:bodyPr/>
          <a:lstStyle>
            <a:lvl1pPr marL="0" indent="0" algn="ctr">
              <a:buNone/>
              <a:defRPr>
                <a:solidFill>
                  <a:srgbClr val="70A0D7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28600"/>
            <a:ext cx="10969943" cy="94456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447800"/>
            <a:ext cx="10969943" cy="46482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05046" y="6264275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7091A9FD-CDA2-4BA5-8C18-59D6F59EB34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218987" rtl="0" eaLnBrk="1" latinLnBrk="0" hangingPunct="1">
        <a:lnSpc>
          <a:spcPct val="85000"/>
        </a:lnSpc>
        <a:spcBef>
          <a:spcPts val="0"/>
        </a:spcBef>
        <a:spcAft>
          <a:spcPts val="600"/>
        </a:spcAft>
        <a:buNone/>
        <a:defRPr sz="5400" kern="1200">
          <a:solidFill>
            <a:srgbClr val="0C4B92"/>
          </a:solidFill>
          <a:latin typeface="Arial"/>
          <a:ea typeface="+mj-ea"/>
          <a:cs typeface="Arial"/>
        </a:defRPr>
      </a:lvl1pPr>
    </p:titleStyle>
    <p:bodyStyle>
      <a:lvl1pPr marL="457120" indent="-457120" algn="l" defTabSz="1218987" rtl="0" eaLnBrk="1" latinLnBrk="0" hangingPunct="1">
        <a:lnSpc>
          <a:spcPct val="85000"/>
        </a:lnSpc>
        <a:spcBef>
          <a:spcPts val="0"/>
        </a:spcBef>
        <a:spcAft>
          <a:spcPts val="600"/>
        </a:spcAft>
        <a:buFont typeface="Arial" pitchFamily="34" charset="0"/>
        <a:buChar char="•"/>
        <a:defRPr sz="4300" kern="1200">
          <a:solidFill>
            <a:srgbClr val="70A0D7"/>
          </a:solidFill>
          <a:latin typeface="Arial"/>
          <a:ea typeface="+mn-ea"/>
          <a:cs typeface="Arial"/>
        </a:defRPr>
      </a:lvl1pPr>
      <a:lvl2pPr marL="990427" indent="-380933" algn="l" defTabSz="1218987" rtl="0" eaLnBrk="1" latinLnBrk="0" hangingPunct="1">
        <a:lnSpc>
          <a:spcPct val="85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sz="3700" kern="1200">
          <a:solidFill>
            <a:srgbClr val="70A0D7"/>
          </a:solidFill>
          <a:latin typeface="Arial"/>
          <a:ea typeface="+mn-ea"/>
          <a:cs typeface="Arial"/>
        </a:defRPr>
      </a:lvl2pPr>
      <a:lvl3pPr marL="1523733" indent="-304747" algn="l" defTabSz="1218987" rtl="0" eaLnBrk="1" latinLnBrk="0" hangingPunct="1">
        <a:lnSpc>
          <a:spcPct val="85000"/>
        </a:lnSpc>
        <a:spcBef>
          <a:spcPts val="0"/>
        </a:spcBef>
        <a:spcAft>
          <a:spcPts val="600"/>
        </a:spcAft>
        <a:buFont typeface="Arial" pitchFamily="34" charset="0"/>
        <a:buChar char="•"/>
        <a:defRPr sz="3200" kern="1200">
          <a:solidFill>
            <a:srgbClr val="70A0D7"/>
          </a:solidFill>
          <a:latin typeface="Arial"/>
          <a:ea typeface="+mn-ea"/>
          <a:cs typeface="Arial"/>
        </a:defRPr>
      </a:lvl3pPr>
      <a:lvl4pPr marL="2133227" indent="-304747" algn="l" defTabSz="1218987" rtl="0" eaLnBrk="1" latinLnBrk="0" hangingPunct="1">
        <a:lnSpc>
          <a:spcPct val="85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sz="2700" kern="1200">
          <a:solidFill>
            <a:srgbClr val="70A0D7"/>
          </a:solidFill>
          <a:latin typeface="Arial"/>
          <a:ea typeface="+mn-ea"/>
          <a:cs typeface="Arial"/>
        </a:defRPr>
      </a:lvl4pPr>
      <a:lvl5pPr marL="2742720" indent="-304747" algn="l" defTabSz="1218987" rtl="0" eaLnBrk="1" latinLnBrk="0" hangingPunct="1">
        <a:lnSpc>
          <a:spcPct val="85000"/>
        </a:lnSpc>
        <a:spcBef>
          <a:spcPts val="0"/>
        </a:spcBef>
        <a:spcAft>
          <a:spcPts val="600"/>
        </a:spcAft>
        <a:buFont typeface="Arial" pitchFamily="34" charset="0"/>
        <a:buChar char="»"/>
        <a:defRPr sz="2700" kern="1200">
          <a:solidFill>
            <a:srgbClr val="70A0D7"/>
          </a:solidFill>
          <a:latin typeface="Arial"/>
          <a:ea typeface="+mn-ea"/>
          <a:cs typeface="Arial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16F0C707-3C75-4A76-AE1A-68D08DB34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 rot="5400000">
            <a:off x="2686855" y="-2827537"/>
            <a:ext cx="6858000" cy="12208274"/>
          </a:xfrm>
          <a:prstGeom prst="rect">
            <a:avLst/>
          </a:prstGeom>
          <a:gradFill flip="none" rotWithShape="1">
            <a:gsLst>
              <a:gs pos="27000">
                <a:srgbClr val="E0E0E0"/>
              </a:gs>
              <a:gs pos="100000">
                <a:srgbClr val="A8A8A8"/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2</a:t>
            </a:r>
          </a:p>
        </p:txBody>
      </p:sp>
      <p:sp>
        <p:nvSpPr>
          <p:cNvPr id="89" name="Rectangle 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1276" y="-171911"/>
            <a:ext cx="12201525" cy="1306517"/>
          </a:xfrm>
          <a:prstGeom prst="rect">
            <a:avLst/>
          </a:prstGeom>
          <a:gradFill flip="none" rotWithShape="1">
            <a:gsLst>
              <a:gs pos="0">
                <a:srgbClr val="878787"/>
              </a:gs>
              <a:gs pos="100000">
                <a:srgbClr val="5D5D5D"/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69963" y="-11018"/>
            <a:ext cx="117430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FFFF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Travel</a:t>
            </a:r>
            <a:r>
              <a:rPr lang="en-US" sz="3200" dirty="0">
                <a:solidFill>
                  <a:srgbClr val="FFFFFF"/>
                </a:solidFill>
                <a:latin typeface="Arial"/>
                <a:cs typeface="Arial"/>
              </a:rPr>
              <a:t>:</a:t>
            </a:r>
          </a:p>
          <a:p>
            <a:r>
              <a:rPr lang="en-US" sz="1600" dirty="0">
                <a:solidFill>
                  <a:srgbClr val="D4D4D4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Fly safely</a:t>
            </a:r>
          </a:p>
        </p:txBody>
      </p:sp>
      <p:sp>
        <p:nvSpPr>
          <p:cNvPr id="216" name="Rectangle 2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115061" y="1212712"/>
            <a:ext cx="12201525" cy="76200"/>
          </a:xfrm>
          <a:prstGeom prst="rect">
            <a:avLst/>
          </a:prstGeom>
          <a:solidFill>
            <a:srgbClr val="9F9F9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14" name="Rectangle 2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19449" y="6553200"/>
            <a:ext cx="12208273" cy="304800"/>
          </a:xfrm>
          <a:prstGeom prst="rect">
            <a:avLst/>
          </a:prstGeom>
          <a:gradFill flip="none" rotWithShape="1">
            <a:gsLst>
              <a:gs pos="0">
                <a:srgbClr val="878787"/>
              </a:gs>
              <a:gs pos="100000">
                <a:srgbClr val="5D5D5D"/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A600B226-746B-413C-B24A-B9FDBDDE0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2" y="3614919"/>
            <a:ext cx="6312110" cy="2833276"/>
          </a:xfrm>
          <a:prstGeom prst="rect">
            <a:avLst/>
          </a:prstGeom>
          <a:ln w="31750">
            <a:solidFill>
              <a:schemeClr val="tx1"/>
            </a:solidFill>
          </a:ln>
        </p:spPr>
      </p:pic>
      <p:pic>
        <p:nvPicPr>
          <p:cNvPr id="6" name="Picture 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8FBC6F96-7899-44C0-B171-22C330D5D9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18" y="1207794"/>
            <a:ext cx="2480808" cy="2305584"/>
          </a:xfrm>
          <a:prstGeom prst="rect">
            <a:avLst/>
          </a:prstGeom>
          <a:ln w="31750">
            <a:solidFill>
              <a:schemeClr val="tx1"/>
            </a:solidFill>
          </a:ln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6F9107DD-CF37-4078-9115-44FE3BF01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2475" y="1200113"/>
            <a:ext cx="3352095" cy="1779507"/>
          </a:xfrm>
          <a:prstGeom prst="rect">
            <a:avLst/>
          </a:prstGeom>
          <a:ln w="31750">
            <a:solidFill>
              <a:schemeClr val="tx1"/>
            </a:solidFill>
          </a:ln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A004C630-1BE2-43A6-804A-4BB0AB8E5D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4022" y="4533589"/>
            <a:ext cx="3649294" cy="1779507"/>
          </a:xfrm>
          <a:prstGeom prst="rect">
            <a:avLst/>
          </a:prstGeom>
          <a:ln w="31750">
            <a:solidFill>
              <a:schemeClr val="tx1"/>
            </a:solidFill>
          </a:ln>
        </p:spPr>
      </p:pic>
      <p:pic>
        <p:nvPicPr>
          <p:cNvPr id="12" name="Picture 11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54742BC0-ED2E-4742-9A11-D49DAF8C3C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5424" y="3273251"/>
            <a:ext cx="3649294" cy="896318"/>
          </a:xfrm>
          <a:prstGeom prst="rect">
            <a:avLst/>
          </a:prstGeom>
          <a:ln w="31750">
            <a:solidFill>
              <a:schemeClr val="tx1"/>
            </a:solidFill>
          </a:ln>
        </p:spPr>
      </p:pic>
      <p:pic>
        <p:nvPicPr>
          <p:cNvPr id="14" name="Picture 13" descr="A picture containing chart&#10;&#10;Description automatically generated">
            <a:extLst>
              <a:ext uri="{FF2B5EF4-FFF2-40B4-BE49-F238E27FC236}">
                <a16:creationId xmlns:a16="http://schemas.microsoft.com/office/drawing/2014/main" id="{AD55C836-0A50-44A5-B586-237D11F3F4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94646" y="1343966"/>
            <a:ext cx="1962130" cy="1665337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FF2AFD-5C41-438F-B146-5380E8B64074}"/>
              </a:ext>
            </a:extLst>
          </p:cNvPr>
          <p:cNvSpPr txBox="1"/>
          <p:nvPr/>
        </p:nvSpPr>
        <p:spPr>
          <a:xfrm>
            <a:off x="2705048" y="1325880"/>
            <a:ext cx="3615728" cy="193899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vl="1"/>
            <a:r>
              <a:rPr lang="en-US" sz="2000" dirty="0">
                <a:latin typeface="Dubai" panose="020B0604020202020204" pitchFamily="34" charset="-78"/>
                <a:cs typeface="Dubai" panose="020B0604020202020204" pitchFamily="34" charset="-78"/>
              </a:rPr>
              <a:t>Fly safer than ever, each year flying get a lot safer with fewer accidents and more flights in many more countries as we try and connect the globe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85966A-8C24-4112-862A-D95007C4EAF6}"/>
              </a:ext>
            </a:extLst>
          </p:cNvPr>
          <p:cNvSpPr txBox="1"/>
          <p:nvPr/>
        </p:nvSpPr>
        <p:spPr>
          <a:xfrm>
            <a:off x="10407274" y="3105527"/>
            <a:ext cx="1706234" cy="34163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Safety is the number one priority of airlines and the data shows that is the trend over the years</a:t>
            </a:r>
          </a:p>
        </p:txBody>
      </p:sp>
      <p:pic>
        <p:nvPicPr>
          <p:cNvPr id="18" name="Picture 17" descr="Plane in red circle">
            <a:extLst>
              <a:ext uri="{FF2B5EF4-FFF2-40B4-BE49-F238E27FC236}">
                <a16:creationId xmlns:a16="http://schemas.microsoft.com/office/drawing/2014/main" id="{3BF9C925-E735-4752-822A-3C3EF07736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53697" y="-60001"/>
            <a:ext cx="1567255" cy="109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457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F2210"/>
      </a:accent1>
      <a:accent2>
        <a:srgbClr val="245227"/>
      </a:accent2>
      <a:accent3>
        <a:srgbClr val="488862"/>
      </a:accent3>
      <a:accent4>
        <a:srgbClr val="59AA7A"/>
      </a:accent4>
      <a:accent5>
        <a:srgbClr val="9ED2AE"/>
      </a:accent5>
      <a:accent6>
        <a:srgbClr val="C2ECC9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876_Statistics Infographics Sampler_RVA_v3.potx" id="{8CA60735-D353-4C1C-9464-903FD6574FC5}" vid="{1BFEBDC8-D6C6-456A-AA74-BCD6FC21DE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430EB58-BCE7-41D9-A117-44B48F13F8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3200ABC-C80D-422B-8848-EDEE60F84E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6C1CB0A-BB6E-4E95-95A3-95BDF5FBAB70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71af3243-3dd4-4a8d-8c0d-dd76da1f02a5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Statistics Infographics Sampler</Template>
  <TotalTime>36</TotalTime>
  <Words>55</Words>
  <Application>Microsoft Office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Dubai</vt:lpstr>
      <vt:lpstr>Office Theme</vt:lpstr>
      <vt:lpstr>Sample 2</vt:lpstr>
    </vt:vector>
  </TitlesOfParts>
  <Manager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2</dc:title>
  <dc:subject/>
  <dc:creator>Adonis Shareef</dc:creator>
  <cp:keywords/>
  <dc:description/>
  <cp:lastModifiedBy>Adonis Shareef</cp:lastModifiedBy>
  <cp:revision>6</cp:revision>
  <dcterms:created xsi:type="dcterms:W3CDTF">2021-08-01T20:49:52Z</dcterms:created>
  <dcterms:modified xsi:type="dcterms:W3CDTF">2021-08-01T21:26:30Z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